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93" r:id="rId3"/>
    <p:sldId id="303" r:id="rId4"/>
    <p:sldId id="304" r:id="rId5"/>
    <p:sldId id="305" r:id="rId6"/>
    <p:sldId id="306" r:id="rId7"/>
    <p:sldId id="301" r:id="rId8"/>
    <p:sldId id="302" r:id="rId9"/>
    <p:sldId id="281" r:id="rId10"/>
    <p:sldId id="307" r:id="rId11"/>
    <p:sldId id="308" r:id="rId12"/>
    <p:sldId id="312" r:id="rId13"/>
    <p:sldId id="313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1066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E7EF1F-4443-4034-8D78-FD3FA27604D4}" type="datetimeFigureOut">
              <a:rPr lang="en-US" smtClean="0"/>
              <a:pPr/>
              <a:t>8/19/2014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4C8A50-F8F5-4373-AD49-C40DE058D4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604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311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8/19/2014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BA617D-D1B8-42E5-9EBD-6D544BD9A881}" type="datetimeFigureOut">
              <a:rPr lang="en-US" smtClean="0"/>
              <a:pPr/>
              <a:t>8/19/2014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90800"/>
            <a:ext cx="7851648" cy="2362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600" dirty="0" smtClean="0"/>
              <a:t>Integration</a:t>
            </a:r>
            <a:br>
              <a:rPr lang="en-US" sz="6600" dirty="0" smtClean="0"/>
            </a:br>
            <a:r>
              <a:rPr lang="en-US" sz="6600" dirty="0" smtClean="0"/>
              <a:t>Applications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Example 1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762000" y="5181600"/>
                <a:ext cx="7559377" cy="11835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l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ength</m:t>
                      </m:r>
                      <m:r>
                        <a:rPr lang="en-US" sz="2400" b="0" i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=</m:t>
                      </m:r>
                      <m:nary>
                        <m:naryPr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1</m:t>
                          </m:r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.5</m:t>
                          </m:r>
                        </m:sub>
                        <m:sup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3.5</m:t>
                          </m:r>
                        </m:sup>
                        <m:e>
                          <m:rad>
                            <m:radPr>
                              <m:degHide m:val="on"/>
                              <m:ctrlP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1+</m:t>
                              </m:r>
                              <m:sSup>
                                <m:sSupPr>
                                  <m:ctrlPr>
                                    <a:rPr lang="en-US" sz="24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2400" b="0" i="1" smtClean="0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cs typeface="Arial" pitchFamily="34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sz="2400" b="0" i="1" smtClean="0">
                                              <a:solidFill>
                                                <a:schemeClr val="accent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cs typeface="Arial" pitchFamily="34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2400" b="0" i="1" smtClean="0">
                                              <a:solidFill>
                                                <a:schemeClr val="accent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  <a:cs typeface="Arial" pitchFamily="34" charset="0"/>
                                            </a:rPr>
                                            <m:t>𝑑𝑦</m:t>
                                          </m:r>
                                        </m:num>
                                        <m:den>
                                          <m:r>
                                            <a:rPr lang="en-US" sz="2400" b="0" i="1" smtClean="0">
                                              <a:solidFill>
                                                <a:schemeClr val="accent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  <a:cs typeface="Arial" pitchFamily="34" charset="0"/>
                                            </a:rPr>
                                            <m:t>𝑑𝑥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en-US" sz="24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cs typeface="Arial" pitchFamily="34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𝑑𝑥</m:t>
                          </m:r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 =</m:t>
                          </m:r>
                          <m:nary>
                            <m:naryPr>
                              <m:ctrlPr>
                                <a:rPr lang="en-US" sz="2400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naryPr>
                            <m:sub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0</m:t>
                              </m:r>
                              <m:r>
                                <a:rPr lang="en-US" sz="240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.</m:t>
                              </m:r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37</m:t>
                              </m:r>
                              <m:r>
                                <a:rPr lang="en-US" sz="240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5</m:t>
                              </m:r>
                            </m:sub>
                            <m:sup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1</m:t>
                              </m:r>
                              <m:r>
                                <a:rPr lang="en-US" sz="2400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.</m:t>
                              </m:r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87</m:t>
                              </m:r>
                              <m:r>
                                <a:rPr lang="en-US" sz="2400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5</m:t>
                              </m:r>
                            </m:sup>
                            <m:e>
                              <m:rad>
                                <m:radPr>
                                  <m:degHide m:val="on"/>
                                  <m:ctrlPr>
                                    <a:rPr lang="en-US" sz="2400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2400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cs typeface="Arial" pitchFamily="34" charset="0"/>
                                    </a:rPr>
                                    <m:t>1+</m:t>
                                  </m:r>
                                  <m:sSup>
                                    <m:sSupPr>
                                      <m:ctrlPr>
                                        <a:rPr lang="en-US" sz="2400" i="1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cs typeface="Arial" pitchFamily="34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sz="2400" i="1">
                                              <a:solidFill>
                                                <a:schemeClr val="accent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cs typeface="Arial" pitchFamily="34" charset="0"/>
                                            </a:rPr>
                                          </m:ctrlPr>
                                        </m:dPr>
                                        <m:e>
                                          <m:f>
                                            <m:fPr>
                                              <m:ctrlPr>
                                                <a:rPr lang="en-US" sz="2400" i="1">
                                                  <a:solidFill>
                                                    <a:schemeClr val="accent1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  <a:cs typeface="Arial" pitchFamily="34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sz="2400" i="1">
                                                  <a:solidFill>
                                                    <a:schemeClr val="accent1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/>
                                                  <a:cs typeface="Arial" pitchFamily="34" charset="0"/>
                                                </a:rPr>
                                                <m:t>𝑑</m:t>
                                              </m:r>
                                              <m:r>
                                                <a:rPr lang="en-US" sz="2400" b="0" i="1" smtClean="0">
                                                  <a:solidFill>
                                                    <a:schemeClr val="accent1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/>
                                                  <a:cs typeface="Arial" pitchFamily="34" charset="0"/>
                                                </a:rPr>
                                                <m:t>𝑥</m:t>
                                              </m:r>
                                            </m:num>
                                            <m:den>
                                              <m:r>
                                                <a:rPr lang="en-US" sz="2400" i="1">
                                                  <a:solidFill>
                                                    <a:schemeClr val="accent1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/>
                                                  <a:cs typeface="Arial" pitchFamily="34" charset="0"/>
                                                </a:rPr>
                                                <m:t>𝑑</m:t>
                                              </m:r>
                                              <m:r>
                                                <a:rPr lang="en-US" sz="2400" b="0" i="1" smtClean="0">
                                                  <a:solidFill>
                                                    <a:schemeClr val="accent1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/>
                                                  <a:cs typeface="Arial" pitchFamily="34" charset="0"/>
                                                </a:rPr>
                                                <m:t>𝑦</m:t>
                                              </m:r>
                                            </m:den>
                                          </m:f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sz="2400" i="1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  <a:cs typeface="Arial" pitchFamily="34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rad>
                              <m:r>
                                <a:rPr lang="en-US" sz="2400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𝑑</m:t>
                              </m:r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𝑦</m:t>
                              </m:r>
                              <m:r>
                                <a:rPr lang="en-US" sz="2400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 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n-US" sz="2400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5181600"/>
                <a:ext cx="7559377" cy="118352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000" y="1447800"/>
            <a:ext cx="6439861" cy="388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373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Example 1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362200" y="1910833"/>
                <a:ext cx="4198649" cy="11835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l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ength</m:t>
                      </m:r>
                      <m:r>
                        <a:rPr lang="en-US" sz="2400" b="0" i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=</m:t>
                      </m:r>
                      <m:nary>
                        <m:naryPr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1</m:t>
                          </m:r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.5</m:t>
                          </m:r>
                        </m:sub>
                        <m:sup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3.5</m:t>
                          </m:r>
                        </m:sup>
                        <m:e>
                          <m:rad>
                            <m:radPr>
                              <m:degHide m:val="on"/>
                              <m:ctrlP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1+</m:t>
                              </m:r>
                              <m:sSup>
                                <m:sSupPr>
                                  <m:ctrlPr>
                                    <a:rPr lang="en-US" sz="24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2400" b="0" i="1" smtClean="0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cs typeface="Arial" pitchFamily="34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sz="2400" b="0" i="1" smtClean="0">
                                              <a:solidFill>
                                                <a:schemeClr val="accent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cs typeface="Arial" pitchFamily="34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2400" b="0" i="1" smtClean="0">
                                              <a:solidFill>
                                                <a:schemeClr val="accent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  <a:cs typeface="Arial" pitchFamily="34" charset="0"/>
                                            </a:rPr>
                                            <m:t>𝑑𝑦</m:t>
                                          </m:r>
                                        </m:num>
                                        <m:den>
                                          <m:r>
                                            <a:rPr lang="en-US" sz="2400" b="0" i="1" smtClean="0">
                                              <a:solidFill>
                                                <a:schemeClr val="accent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  <a:cs typeface="Arial" pitchFamily="34" charset="0"/>
                                            </a:rPr>
                                            <m:t>𝑑𝑥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en-US" sz="24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cs typeface="Arial" pitchFamily="34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𝑑𝑥</m:t>
                          </m:r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 </m:t>
                          </m:r>
                        </m:e>
                      </m:nary>
                    </m:oMath>
                  </m:oMathPara>
                </a14:m>
                <a:endParaRPr lang="en-US" sz="2400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2200" y="1910833"/>
                <a:ext cx="4198649" cy="118352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659642" y="1522785"/>
            <a:ext cx="746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Use MATLAB:</a:t>
            </a:r>
          </a:p>
        </p:txBody>
      </p:sp>
      <p:sp>
        <p:nvSpPr>
          <p:cNvPr id="6" name="Rectangle 5"/>
          <p:cNvSpPr/>
          <p:nvPr/>
        </p:nvSpPr>
        <p:spPr>
          <a:xfrm>
            <a:off x="304800" y="3389107"/>
            <a:ext cx="85867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 y = sym('x^3-6*x^2 + 11*x - 6');</a:t>
            </a:r>
          </a:p>
          <a:p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&gt;&gt;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ArcLength = int(sqrt(1 + diff(y,'x')^2),'x',1.5,3.5)</a:t>
            </a:r>
          </a:p>
          <a:p>
            <a:r>
              <a:rPr lang="en-US" sz="2000" dirty="0">
                <a:solidFill>
                  <a:srgbClr val="FF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Warning: Explicit integral could not be found. 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ArcLength =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int(((3*x^2 - 12*x + 11)^2 + 1)^(1/2), x == 3/2..7/2)</a:t>
            </a:r>
          </a:p>
          <a:p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&gt;&gt;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ArcLength = double(ArcLength)</a:t>
            </a:r>
          </a:p>
          <a:p>
            <a:endParaRPr lang="en-US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ArcLength =   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3.8893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39938" y="5410200"/>
            <a:ext cx="34813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Couldn’t find closed form expression for integral – used numerical integration </a:t>
            </a:r>
          </a:p>
          <a:p>
            <a:r>
              <a:rPr lang="en-US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converge to result!</a:t>
            </a:r>
          </a:p>
        </p:txBody>
      </p:sp>
      <p:cxnSp>
        <p:nvCxnSpPr>
          <p:cNvPr id="9" name="Straight Arrow Connector 8"/>
          <p:cNvCxnSpPr>
            <a:stCxn id="7" idx="0"/>
          </p:cNvCxnSpPr>
          <p:nvPr/>
        </p:nvCxnSpPr>
        <p:spPr>
          <a:xfrm flipH="1" flipV="1">
            <a:off x="6781800" y="4343400"/>
            <a:ext cx="598796" cy="1066800"/>
          </a:xfrm>
          <a:prstGeom prst="straightConnector1">
            <a:avLst/>
          </a:prstGeom>
          <a:ln w="3810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3733800" y="6043289"/>
            <a:ext cx="1906138" cy="0"/>
          </a:xfrm>
          <a:prstGeom prst="straightConnector1">
            <a:avLst/>
          </a:prstGeom>
          <a:ln w="3810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179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605" y="457200"/>
            <a:ext cx="8229600" cy="1143000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Example 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2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762000" y="2057400"/>
            <a:ext cx="3562350" cy="1880136"/>
            <a:chOff x="5468201" y="4633626"/>
            <a:chExt cx="3562350" cy="188013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68201" y="4780212"/>
              <a:ext cx="3562350" cy="1733550"/>
            </a:xfrm>
            <a:prstGeom prst="rect">
              <a:avLst/>
            </a:prstGeom>
          </p:spPr>
        </p:pic>
        <p:cxnSp>
          <p:nvCxnSpPr>
            <p:cNvPr id="12" name="Straight Arrow Connector 11"/>
            <p:cNvCxnSpPr/>
            <p:nvPr/>
          </p:nvCxnSpPr>
          <p:spPr>
            <a:xfrm flipV="1">
              <a:off x="7017508" y="4959991"/>
              <a:ext cx="0" cy="732271"/>
            </a:xfrm>
            <a:prstGeom prst="straightConnector1">
              <a:avLst/>
            </a:prstGeom>
            <a:ln w="28575"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6948441" y="5045924"/>
              <a:ext cx="415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962916" y="4633626"/>
              <a:ext cx="14190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Focal Pt, F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961840" y="3105604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(0,0)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486400" y="2166287"/>
                <a:ext cx="1272913" cy="6176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F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16∗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6400" y="2166287"/>
                <a:ext cx="1272913" cy="61760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5257800" y="2870979"/>
                <a:ext cx="3200400" cy="61760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smtClean="0">
                          <a:latin typeface="Cambria Math" panose="02040503050406030204" pitchFamily="18" charset="0"/>
                        </a:rPr>
                        <m:t>d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16∗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36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32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=1.125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7800" y="2870979"/>
                <a:ext cx="3200400" cy="61760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76496" y="4400969"/>
                <a:ext cx="6016071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Equation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of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Parabola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:  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y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−0=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k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 −0</m:t>
                              </m:r>
                            </m:e>
                          </m:d>
                        </m:e>
                        <m:sup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or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y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kx</m:t>
                          </m:r>
                        </m:e>
                        <m:sup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496" y="4400969"/>
                <a:ext cx="6016071" cy="307777"/>
              </a:xfrm>
              <a:prstGeom prst="rect">
                <a:avLst/>
              </a:prstGeom>
              <a:blipFill rotWithShape="0">
                <a:blip r:embed="rId5"/>
                <a:stretch>
                  <a:fillRect l="-912" t="-4000" b="-3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76496" y="5172180"/>
                <a:ext cx="8134022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Plug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in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the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Point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3 , 1.125</m:t>
                          </m:r>
                        </m:e>
                      </m:d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to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find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:    1.125=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k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d>
                        </m:e>
                        <m:sup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  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   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k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=1.125/9  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496" y="5172180"/>
                <a:ext cx="8134022" cy="307777"/>
              </a:xfrm>
              <a:prstGeom prst="rect">
                <a:avLst/>
              </a:prstGeom>
              <a:blipFill rotWithShape="0">
                <a:blip r:embed="rId6"/>
                <a:stretch>
                  <a:fillRect l="-600" t="-1961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678071" y="5998712"/>
                <a:ext cx="3959610" cy="5845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Equation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of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Parabola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: 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y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1.125</m:t>
                          </m:r>
                        </m:num>
                        <m:den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9</m:t>
                          </m:r>
                        </m:den>
                      </m:f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  <m:sup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071" y="5998712"/>
                <a:ext cx="3959610" cy="584519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2011611" y="3788572"/>
            <a:ext cx="876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 = 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9808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8" grpId="0"/>
      <p:bldP spid="9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605" y="457200"/>
            <a:ext cx="8229600" cy="1143000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Example 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2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762000" y="2057400"/>
            <a:ext cx="3562350" cy="1880136"/>
            <a:chOff x="5468201" y="4633626"/>
            <a:chExt cx="3562350" cy="188013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68201" y="4780212"/>
              <a:ext cx="3562350" cy="1733550"/>
            </a:xfrm>
            <a:prstGeom prst="rect">
              <a:avLst/>
            </a:prstGeom>
          </p:spPr>
        </p:pic>
        <p:cxnSp>
          <p:nvCxnSpPr>
            <p:cNvPr id="12" name="Straight Arrow Connector 11"/>
            <p:cNvCxnSpPr/>
            <p:nvPr/>
          </p:nvCxnSpPr>
          <p:spPr>
            <a:xfrm flipV="1">
              <a:off x="7017508" y="4959991"/>
              <a:ext cx="0" cy="732271"/>
            </a:xfrm>
            <a:prstGeom prst="straightConnector1">
              <a:avLst/>
            </a:prstGeom>
            <a:ln w="28575"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6948441" y="5045924"/>
              <a:ext cx="415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962916" y="4633626"/>
              <a:ext cx="14190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Focal Pt, F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961840" y="3105604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(0,0)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669268" y="2254511"/>
                <a:ext cx="3959610" cy="5845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Equation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of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Parabola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: 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y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1.125</m:t>
                          </m:r>
                        </m:num>
                        <m:den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9</m:t>
                          </m:r>
                        </m:den>
                      </m:f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  <m:sup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9268" y="2254511"/>
                <a:ext cx="3959610" cy="58451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4669268" y="3116036"/>
                <a:ext cx="3430106" cy="10016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l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ength</m:t>
                      </m:r>
                      <m:r>
                        <a:rPr lang="en-US" sz="2000" b="0" i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=</m:t>
                      </m:r>
                      <m:nary>
                        <m:naryPr>
                          <m:ctrlPr>
                            <a:rPr lang="en-US" sz="20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naryPr>
                        <m:sub>
                          <m:r>
                            <a:rPr lang="en-US" sz="20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−3</m:t>
                          </m:r>
                        </m:sub>
                        <m:sup>
                          <m:r>
                            <a:rPr lang="en-US" sz="20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3</m:t>
                          </m:r>
                        </m:sup>
                        <m:e>
                          <m:rad>
                            <m:radPr>
                              <m:degHide m:val="on"/>
                              <m:ctrlPr>
                                <a:rPr lang="en-US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1+</m:t>
                              </m:r>
                              <m:sSup>
                                <m:sSupPr>
                                  <m:ctrlPr>
                                    <a:rPr lang="en-US" sz="20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2000" b="0" i="1" smtClean="0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cs typeface="Arial" pitchFamily="34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sz="2000" b="0" i="1" smtClean="0">
                                              <a:solidFill>
                                                <a:schemeClr val="accent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cs typeface="Arial" pitchFamily="34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2000" b="0" i="1" smtClean="0">
                                              <a:solidFill>
                                                <a:schemeClr val="accent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  <a:cs typeface="Arial" pitchFamily="34" charset="0"/>
                                            </a:rPr>
                                            <m:t>𝑑𝑦</m:t>
                                          </m:r>
                                        </m:num>
                                        <m:den>
                                          <m:r>
                                            <a:rPr lang="en-US" sz="2000" b="0" i="1" smtClean="0">
                                              <a:solidFill>
                                                <a:schemeClr val="accent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  <a:cs typeface="Arial" pitchFamily="34" charset="0"/>
                                            </a:rPr>
                                            <m:t>𝑑𝑥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en-US" sz="20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cs typeface="Arial" pitchFamily="34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  <m:r>
                            <a:rPr lang="en-US" sz="20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𝑑𝑥</m:t>
                          </m:r>
                          <m:r>
                            <a:rPr lang="en-US" sz="20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 </m:t>
                          </m:r>
                        </m:e>
                      </m:nary>
                    </m:oMath>
                  </m:oMathPara>
                </a14:m>
                <a:endParaRPr lang="en-US" sz="2000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9268" y="3116036"/>
                <a:ext cx="3430106" cy="100168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373605" y="4530305"/>
            <a:ext cx="854179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 y = sym('1.125/9*x^2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');</a:t>
            </a:r>
          </a:p>
          <a:p>
            <a:endParaRPr lang="en-US" dirty="0">
              <a:solidFill>
                <a:schemeClr val="accent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ArcLength = int(sqrt(1+diff(y,'x')^2),'x',-3,3)</a:t>
            </a: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ArcLength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6.5225887222397812376689284858327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solidFill>
                <a:schemeClr val="accent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ArcLength = double(ArcLength)</a:t>
            </a: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ArcLength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6.5226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181600" y="5808995"/>
            <a:ext cx="373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Does this answer seem reasonable?</a:t>
            </a:r>
            <a:endParaRPr lang="en-US" sz="24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8537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09800"/>
            <a:ext cx="7772400" cy="1362456"/>
          </a:xfrm>
        </p:spPr>
        <p:txBody>
          <a:bodyPr/>
          <a:lstStyle/>
          <a:p>
            <a:pPr algn="ctr"/>
            <a:r>
              <a:rPr lang="en-US" dirty="0" smtClean="0"/>
              <a:t>Arc Length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43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Arc Length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9998" y="2465695"/>
            <a:ext cx="7204003" cy="43434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57200" y="1826567"/>
            <a:ext cx="838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do we calculate the length of the curve marked in red?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0541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Arc Length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81000" y="1752600"/>
            <a:ext cx="7073539" cy="472778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00800" y="1981200"/>
            <a:ext cx="2590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First, imagine breaking up the curve into smaller sections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00800" y="4116494"/>
            <a:ext cx="2590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Then calculate the distance between adjacent points and sum the distances.  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2716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9542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Arc Length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" y="1088516"/>
            <a:ext cx="6397717" cy="427608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954527" y="3990896"/>
                <a:ext cx="2794355" cy="3727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𝑑𝑖𝑠𝑡𝑎𝑛𝑐𝑒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+∆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527" y="3990896"/>
                <a:ext cx="2794355" cy="372731"/>
              </a:xfrm>
              <a:prstGeom prst="rect">
                <a:avLst/>
              </a:prstGeom>
              <a:blipFill rotWithShape="0">
                <a:blip r:embed="rId3"/>
                <a:stretch>
                  <a:fillRect l="-1747" r="-437" b="-213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524000" y="5117225"/>
                <a:ext cx="5564940" cy="9817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From the First Point to the Second Point:</a:t>
                </a:r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𝑑𝑖𝑠𝑡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1.75−1.5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.2344−.375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 </m:t>
                          </m:r>
                        </m:e>
                      </m:ra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=0.2868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0" y="5117225"/>
                <a:ext cx="5564940" cy="981744"/>
              </a:xfrm>
              <a:prstGeom prst="rect">
                <a:avLst/>
              </a:prstGeom>
              <a:blipFill rotWithShape="0">
                <a:blip r:embed="rId4"/>
                <a:stretch>
                  <a:fillRect t="-3106" b="-49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9" name="Group 18"/>
          <p:cNvGrpSpPr/>
          <p:nvPr/>
        </p:nvGrpSpPr>
        <p:grpSpPr>
          <a:xfrm>
            <a:off x="6248400" y="2436308"/>
            <a:ext cx="1977939" cy="1049025"/>
            <a:chOff x="6467535" y="1992329"/>
            <a:chExt cx="1977939" cy="1049025"/>
          </a:xfrm>
        </p:grpSpPr>
        <p:sp>
          <p:nvSpPr>
            <p:cNvPr id="11" name="TextBox 10"/>
            <p:cNvSpPr txBox="1"/>
            <p:nvPr/>
          </p:nvSpPr>
          <p:spPr>
            <a:xfrm>
              <a:off x="7482672" y="2672022"/>
              <a:ext cx="4459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Δ</a:t>
              </a:r>
              <a:r>
                <a:rPr lang="en-US" dirty="0" smtClean="0"/>
                <a:t>x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67535" y="2137418"/>
              <a:ext cx="4459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Δ</a:t>
              </a:r>
              <a:r>
                <a:rPr lang="en-US" dirty="0" smtClean="0"/>
                <a:t>y</a:t>
              </a:r>
              <a:endParaRPr lang="en-US" dirty="0"/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997673" y="1992329"/>
              <a:ext cx="1447800" cy="638175"/>
            </a:xfrm>
            <a:prstGeom prst="rect">
              <a:avLst/>
            </a:prstGeom>
          </p:spPr>
        </p:pic>
        <p:cxnSp>
          <p:nvCxnSpPr>
            <p:cNvPr id="8" name="Straight Connector 7"/>
            <p:cNvCxnSpPr/>
            <p:nvPr/>
          </p:nvCxnSpPr>
          <p:spPr>
            <a:xfrm flipH="1">
              <a:off x="6997673" y="2619872"/>
              <a:ext cx="1447801" cy="10632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V="1">
              <a:off x="6997673" y="2098466"/>
              <a:ext cx="15922" cy="521406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/>
          <p:cNvSpPr txBox="1"/>
          <p:nvPr/>
        </p:nvSpPr>
        <p:spPr>
          <a:xfrm>
            <a:off x="533400" y="6375726"/>
            <a:ext cx="7876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Is this an accurate measure of the arc length between the two points?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8645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9542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Arc Length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1120636"/>
            <a:ext cx="5332459" cy="356409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342647" y="4502057"/>
                <a:ext cx="6304763" cy="7630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𝐴𝑟𝑐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𝐿𝑒𝑛𝑔𝑡h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≈ 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𝐷𝑖𝑠𝑡𝑎𝑛𝑐𝑒𝑠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𝐵𝑒𝑡𝑤𝑒𝑒𝑛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𝐴𝑑𝑗𝑎𝑐𝑒𝑛𝑡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𝑃𝑜𝑖𝑛𝑡𝑠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2647" y="4502057"/>
                <a:ext cx="6304763" cy="76309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185382" y="5334506"/>
                <a:ext cx="41148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How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can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we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improve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the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estimate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?</m:t>
                      </m:r>
                    </m:oMath>
                  </m:oMathPara>
                </a14:m>
                <a:endParaRPr 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382" y="5334506"/>
                <a:ext cx="4114800" cy="400110"/>
              </a:xfrm>
              <a:prstGeom prst="rect">
                <a:avLst/>
              </a:prstGeom>
              <a:blipFill rotWithShape="0">
                <a:blip r:embed="rId4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4300182" y="5369019"/>
            <a:ext cx="4724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Move the points closer together.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If we have an equation for the curve, we may be able to use integration to get an exact value.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5557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Arc Length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71" t="38440" r="40879" b="43338"/>
          <a:stretch/>
        </p:blipFill>
        <p:spPr bwMode="auto">
          <a:xfrm>
            <a:off x="885824" y="1888419"/>
            <a:ext cx="3468461" cy="2423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885825" y="1888419"/>
            <a:ext cx="3468460" cy="2423256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1981200" y="2966105"/>
            <a:ext cx="947057" cy="212950"/>
          </a:xfrm>
          <a:prstGeom prst="line">
            <a:avLst/>
          </a:prstGeom>
          <a:ln w="38100">
            <a:solidFill>
              <a:srgbClr val="24BE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1981200" y="3179055"/>
            <a:ext cx="947057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1981200" y="2966105"/>
            <a:ext cx="0" cy="21295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228413" y="2719829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ds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210968" y="3179055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dx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554480" y="2887914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5022940" y="1888419"/>
                <a:ext cx="3525132" cy="38453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𝑑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400" i="1">
                              <a:latin typeface="Cambria Math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i="1">
                              <a:latin typeface="Cambria Math"/>
                            </a:rPr>
                            <m:t>+</m:t>
                          </m:r>
                          <m:r>
                            <a:rPr lang="en-US" sz="2400" i="1">
                              <a:latin typeface="Cambria Math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sz="2400" dirty="0" smtClean="0"/>
              </a:p>
              <a:p>
                <a:pPr>
                  <a:spcAft>
                    <a:spcPts val="600"/>
                  </a:spcAft>
                </a:pPr>
                <a:endParaRPr lang="en-US" sz="2400" dirty="0" smtClean="0"/>
              </a:p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</a:rPr>
                        <m:t>𝑑𝑠</m:t>
                      </m:r>
                      <m:r>
                        <a:rPr lang="en-US" sz="2400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400" i="1">
                              <a:latin typeface="Cambria Math"/>
                            </a:rPr>
                            <m:t>1+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i="1">
                                          <a:latin typeface="Cambria Math"/>
                                        </a:rPr>
                                        <m:t>𝑑𝑦</m:t>
                                      </m:r>
                                    </m:num>
                                    <m:den>
                                      <m:r>
                                        <a:rPr lang="en-US" sz="2400" i="1">
                                          <a:latin typeface="Cambria Math"/>
                                        </a:rPr>
                                        <m:t>𝑑𝑥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sz="2400" i="1">
                          <a:latin typeface="Cambria Math"/>
                        </a:rPr>
                        <m:t>𝑑𝑥</m:t>
                      </m:r>
                    </m:oMath>
                  </m:oMathPara>
                </a14:m>
                <a:endParaRPr lang="en-US" sz="2400" dirty="0" smtClean="0"/>
              </a:p>
              <a:p>
                <a:pPr>
                  <a:spcAft>
                    <a:spcPts val="600"/>
                  </a:spcAft>
                </a:pPr>
                <a:endParaRPr lang="en-US" sz="2400" dirty="0"/>
              </a:p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</a:rPr>
                        <m:t>𝑠</m:t>
                      </m:r>
                      <m:r>
                        <a:rPr lang="en-US" sz="2400" i="1">
                          <a:latin typeface="Cambria Math"/>
                        </a:rPr>
                        <m:t>=</m:t>
                      </m:r>
                      <m:nary>
                        <m:nary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sup>
                        <m:e>
                          <m:rad>
                            <m:radPr>
                              <m:degHide m:val="on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1+</m:t>
                              </m:r>
                              <m:sSup>
                                <m:s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2400" i="1">
                                              <a:latin typeface="Cambria Math"/>
                                            </a:rPr>
                                            <m:t>𝑑𝑦</m:t>
                                          </m:r>
                                        </m:num>
                                        <m:den>
                                          <m:r>
                                            <a:rPr lang="en-US" sz="2400" i="1">
                                              <a:latin typeface="Cambria Math"/>
                                            </a:rPr>
                                            <m:t>𝑑𝑥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en-US" sz="24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</m:e>
                          </m:rad>
                          <m:r>
                            <a:rPr lang="en-US" sz="2400" i="1">
                              <a:latin typeface="Cambria Math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2940" y="1888419"/>
                <a:ext cx="3525132" cy="384534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96455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Arc Length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71" t="38440" r="40879" b="43338"/>
          <a:stretch/>
        </p:blipFill>
        <p:spPr bwMode="auto">
          <a:xfrm>
            <a:off x="885824" y="1888419"/>
            <a:ext cx="3468461" cy="2423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885825" y="1888419"/>
            <a:ext cx="3468460" cy="2423256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1981200" y="2966105"/>
            <a:ext cx="947057" cy="212950"/>
          </a:xfrm>
          <a:prstGeom prst="line">
            <a:avLst/>
          </a:prstGeom>
          <a:ln w="38100">
            <a:solidFill>
              <a:srgbClr val="24BE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1981200" y="3179055"/>
            <a:ext cx="947057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1981200" y="2966105"/>
            <a:ext cx="0" cy="21295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228413" y="2719829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ds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210968" y="3179055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dx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554480" y="2887914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112228" y="1847582"/>
                <a:ext cx="3592971" cy="38453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𝑑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400" i="1">
                              <a:latin typeface="Cambria Math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i="1">
                              <a:latin typeface="Cambria Math"/>
                            </a:rPr>
                            <m:t>+</m:t>
                          </m:r>
                          <m:r>
                            <a:rPr lang="en-US" sz="2400" i="1">
                              <a:latin typeface="Cambria Math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sz="2400" b="0" dirty="0" smtClean="0"/>
              </a:p>
              <a:p>
                <a:pPr>
                  <a:spcAft>
                    <a:spcPts val="600"/>
                  </a:spcAft>
                </a:pPr>
                <a:endParaRPr lang="en-US" sz="2400" dirty="0" smtClean="0"/>
              </a:p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</a:rPr>
                        <m:t>𝑑𝑠</m:t>
                      </m:r>
                      <m:r>
                        <a:rPr lang="en-US" sz="2400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i="1">
                                          <a:latin typeface="Cambria Math"/>
                                        </a:rPr>
                                        <m:t>𝑑𝑥</m:t>
                                      </m:r>
                                    </m:num>
                                    <m:den>
                                      <m:r>
                                        <a:rPr lang="en-US" sz="2400" i="1">
                                          <a:latin typeface="Cambria Math"/>
                                        </a:rPr>
                                        <m:t>𝑑𝑦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i="1">
                              <a:latin typeface="Cambria Math"/>
                            </a:rPr>
                            <m:t>+1</m:t>
                          </m:r>
                        </m:e>
                      </m:rad>
                      <m:r>
                        <a:rPr lang="en-US" sz="2400" b="0" i="1" smtClean="0">
                          <a:latin typeface="Cambria Math"/>
                        </a:rPr>
                        <m:t>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sz="2400" i="1">
                          <a:latin typeface="Cambria Math"/>
                        </a:rPr>
                        <m:t>𝑑</m:t>
                      </m:r>
                      <m:r>
                        <a:rPr lang="en-US" sz="2400" b="0" i="1" smtClean="0">
                          <a:latin typeface="Cambria Math"/>
                        </a:rPr>
                        <m:t>𝑦</m:t>
                      </m:r>
                    </m:oMath>
                  </m:oMathPara>
                </a14:m>
                <a:endParaRPr lang="en-US" sz="2400" dirty="0" smtClean="0"/>
              </a:p>
              <a:p>
                <a:pPr>
                  <a:spcAft>
                    <a:spcPts val="600"/>
                  </a:spcAft>
                </a:pPr>
                <a:endParaRPr lang="en-US" sz="2400" dirty="0"/>
              </a:p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</a:rPr>
                        <m:t>𝑠</m:t>
                      </m:r>
                      <m:r>
                        <a:rPr lang="en-US" sz="2400" i="1">
                          <a:latin typeface="Cambria Math"/>
                        </a:rPr>
                        <m:t>=</m:t>
                      </m:r>
                      <m:nary>
                        <m:nary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sup>
                        <m:e>
                          <m:rad>
                            <m:radPr>
                              <m:degHide m:val="on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2400" i="1">
                                              <a:latin typeface="Cambria Math"/>
                                            </a:rPr>
                                            <m:t>𝑑𝑥</m:t>
                                          </m:r>
                                        </m:num>
                                        <m:den>
                                          <m:r>
                                            <a:rPr lang="en-US" sz="2400" i="1">
                                              <a:latin typeface="Cambria Math"/>
                                            </a:rPr>
                                            <m:t>𝑑𝑦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en-US" sz="24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400" i="1">
                                  <a:latin typeface="Cambria Math"/>
                                </a:rPr>
                                <m:t>+1</m:t>
                              </m:r>
                            </m:e>
                          </m:rad>
                          <m:r>
                            <a:rPr lang="en-US" sz="2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a:rPr lang="en-US" sz="2400" i="1">
                              <a:latin typeface="Cambria Math"/>
                            </a:rPr>
                            <m:t>𝑑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𝑦</m:t>
                          </m:r>
                        </m:e>
                      </m:nary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2228" y="1847582"/>
                <a:ext cx="3592971" cy="384534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5666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Example 1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2743200"/>
            <a:ext cx="6439861" cy="38826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8200" y="1680001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Calculate the length of the red portion of the curve shown below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990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3422</TotalTime>
  <Words>337</Words>
  <Application>Microsoft Office PowerPoint</Application>
  <PresentationFormat>On-screen Show (4:3)</PresentationFormat>
  <Paragraphs>81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Cambria Math</vt:lpstr>
      <vt:lpstr>Constantia</vt:lpstr>
      <vt:lpstr>Courier New</vt:lpstr>
      <vt:lpstr>Wingdings 2</vt:lpstr>
      <vt:lpstr>Flow</vt:lpstr>
      <vt:lpstr>Integration Applications </vt:lpstr>
      <vt:lpstr>Arc Length</vt:lpstr>
      <vt:lpstr>Arc Length</vt:lpstr>
      <vt:lpstr>Arc Length</vt:lpstr>
      <vt:lpstr>Arc Length</vt:lpstr>
      <vt:lpstr>Arc Length</vt:lpstr>
      <vt:lpstr>Arc Length</vt:lpstr>
      <vt:lpstr>Arc Length</vt:lpstr>
      <vt:lpstr>Example 1</vt:lpstr>
      <vt:lpstr>Example 1</vt:lpstr>
      <vt:lpstr>Example 1</vt:lpstr>
      <vt:lpstr>Example 2</vt:lpstr>
      <vt:lpstr>Example 2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DIGITAL SIGNAL PROCESSING</dc:title>
  <dc:creator>Kathy</dc:creator>
  <cp:lastModifiedBy>Naomi Fernandes</cp:lastModifiedBy>
  <cp:revision>353</cp:revision>
  <cp:lastPrinted>2011-01-10T21:22:45Z</cp:lastPrinted>
  <dcterms:created xsi:type="dcterms:W3CDTF">2009-01-04T18:54:06Z</dcterms:created>
  <dcterms:modified xsi:type="dcterms:W3CDTF">2014-08-19T12:48:36Z</dcterms:modified>
</cp:coreProperties>
</file>